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key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8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61354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606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30969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92049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the "Loyal" segment.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522743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7108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53438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527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70177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5610"/>
            <a:ext cx="60989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74550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974550"/>
            <a:ext cx="121920" cy="2164675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31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Source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579322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purchases across various product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974550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974550"/>
            <a:ext cx="121920" cy="2164675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31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Focus Areas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565696" y="57932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Spending patterns, customer segments, product preferences, and subscription behavior.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974550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974550"/>
            <a:ext cx="121920" cy="2164675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31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9988868" y="579322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actionable insights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1020366"/>
            <a:ext cx="536864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2372320" y="15362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Rows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82677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Purchases analyzed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2291715"/>
            <a:ext cx="536864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372320" y="28076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Columns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309812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3407093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demographics, purchase details (Category, Amount, Size, Color), and shopping behavior (Discount, Shipping, Frequency, Rating).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6049804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Handled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049804" y="1289685"/>
            <a:ext cx="8191262" cy="1412557"/>
          </a:xfrm>
          <a:prstGeom prst="roundRect">
            <a:avLst>
              <a:gd name="adj" fmla="val 33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057424" y="1297305"/>
            <a:ext cx="8176022" cy="698659"/>
          </a:xfrm>
          <a:prstGeom prst="roundRect">
            <a:avLst>
              <a:gd name="adj" fmla="val 6818"/>
            </a:avLst>
          </a:prstGeom>
          <a:solidFill>
            <a:srgbClr val="EBE2E0"/>
          </a:solidFill>
          <a:ln/>
        </p:spPr>
      </p:sp>
      <p:sp>
        <p:nvSpPr>
          <p:cNvPr id="13" name="Text 11"/>
          <p:cNvSpPr/>
          <p:nvPr/>
        </p:nvSpPr>
        <p:spPr>
          <a:xfrm>
            <a:off x="6170771" y="14106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37 Values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6170771" y="1701165"/>
            <a:ext cx="79493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in Review Rating column.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6057424" y="1995964"/>
            <a:ext cx="8176022" cy="698659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16" name="Shape 14"/>
          <p:cNvSpPr/>
          <p:nvPr/>
        </p:nvSpPr>
        <p:spPr>
          <a:xfrm>
            <a:off x="6057424" y="1995964"/>
            <a:ext cx="8176022" cy="1524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7" name="Text 15"/>
          <p:cNvSpPr/>
          <p:nvPr/>
        </p:nvSpPr>
        <p:spPr>
          <a:xfrm>
            <a:off x="6170771" y="21093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Imputation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70771" y="2399824"/>
            <a:ext cx="79493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Filled using median rating per product category.</a:t>
            </a:r>
            <a:endParaRPr lang="en-US" sz="8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2829758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599718"/>
            <a:ext cx="7559040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(Python)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612" y="1530668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4612" y="1849874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704612" y="1996202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4612" y="2431494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Loading, initial exploration, and missing data handling.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4612" y="3105745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4612" y="3424952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704612" y="3571280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Standardization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4612" y="4006572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readability.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4612" y="4680823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4612" y="5000030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704612" y="5146357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4612" y="5581650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4612" y="6255901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4612" y="6575108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704612" y="6721435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4612" y="7156728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data loaded into PostgreSQL for SQL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666"/>
            <a:ext cx="83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Analysis: Revenue &amp; Spending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44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14863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787372" y="598503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F211E"/>
          </a:solidFill>
          <a:ln/>
        </p:spPr>
      </p:sp>
      <p:sp>
        <p:nvSpPr>
          <p:cNvPr id="6" name="Text 3"/>
          <p:cNvSpPr/>
          <p:nvPr/>
        </p:nvSpPr>
        <p:spPr>
          <a:xfrm>
            <a:off x="3075146" y="5985034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598503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7165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5985034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034421"/>
            <a:ext cx="44254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26865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still spent above the average purchase amount ($59.76).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3639145"/>
            <a:ext cx="39212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Comparison</a:t>
            </a:r>
            <a:endParaRPr lang="en-US" sz="2650" dirty="0"/>
          </a:p>
        </p:txBody>
      </p:sp>
      <p:sp>
        <p:nvSpPr>
          <p:cNvPr id="12" name="Shape 9"/>
          <p:cNvSpPr/>
          <p:nvPr/>
        </p:nvSpPr>
        <p:spPr>
          <a:xfrm>
            <a:off x="7599521" y="4319587"/>
            <a:ext cx="6244709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07141" y="432720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834074" y="447091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Shipping Type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52559" y="447091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Spend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607141" y="4977527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834074" y="512123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952559" y="512123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607141" y="5627846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834074" y="577155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952559" y="577155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9521" y="65409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have a slightly higher average purchase amount.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5653"/>
            <a:ext cx="5654516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Performance &amp; Ratings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1860" y="1416725"/>
            <a:ext cx="266235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Products by Rating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91860" y="1923931"/>
            <a:ext cx="380405" cy="38040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55201" y="1955542"/>
            <a:ext cx="2536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41333" y="1982033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Gloves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41333" y="2415421"/>
            <a:ext cx="5967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 Average Rating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91860" y="3024068"/>
            <a:ext cx="380405" cy="38040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55201" y="3055680"/>
            <a:ext cx="2536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41333" y="3082171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Sandals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41333" y="3515558"/>
            <a:ext cx="5967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 Average Rating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1860" y="4124206"/>
            <a:ext cx="380405" cy="38040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55201" y="4155817"/>
            <a:ext cx="2536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41333" y="4182308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Boots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41333" y="4615696"/>
            <a:ext cx="5967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 Average Rating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1860" y="5224343"/>
            <a:ext cx="380405" cy="38040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55201" y="5255955"/>
            <a:ext cx="2536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41333" y="5282446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41333" y="5715833"/>
            <a:ext cx="5967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 Average Rating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91860" y="6324481"/>
            <a:ext cx="380405" cy="380405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55201" y="6356092"/>
            <a:ext cx="2536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141333" y="6382583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Skirt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41333" y="6815971"/>
            <a:ext cx="596765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 Average Rating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529036" y="1416725"/>
            <a:ext cx="326767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29036" y="1902857"/>
            <a:ext cx="651712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Products with the highest percentage of discounted purchases: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7529036" y="2448044"/>
            <a:ext cx="5994440" cy="211336"/>
          </a:xfrm>
          <a:prstGeom prst="roundRect">
            <a:avLst>
              <a:gd name="adj" fmla="val 336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529036" y="2448044"/>
            <a:ext cx="2997160" cy="211336"/>
          </a:xfrm>
          <a:prstGeom prst="roundRect">
            <a:avLst>
              <a:gd name="adj" fmla="val 33610"/>
            </a:avLst>
          </a:prstGeom>
          <a:solidFill>
            <a:srgbClr val="835E54"/>
          </a:solidFill>
          <a:ln/>
        </p:spPr>
      </p:sp>
      <p:sp>
        <p:nvSpPr>
          <p:cNvPr id="28" name="Text 26"/>
          <p:cNvSpPr/>
          <p:nvPr/>
        </p:nvSpPr>
        <p:spPr>
          <a:xfrm>
            <a:off x="13650278" y="2448044"/>
            <a:ext cx="395883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50%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529036" y="2870716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Hat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7529036" y="3557707"/>
            <a:ext cx="5722025" cy="211336"/>
          </a:xfrm>
          <a:prstGeom prst="roundRect">
            <a:avLst>
              <a:gd name="adj" fmla="val 336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529036" y="3557707"/>
            <a:ext cx="2841546" cy="211336"/>
          </a:xfrm>
          <a:prstGeom prst="roundRect">
            <a:avLst>
              <a:gd name="adj" fmla="val 33610"/>
            </a:avLst>
          </a:prstGeom>
          <a:solidFill>
            <a:srgbClr val="835E54"/>
          </a:solidFill>
          <a:ln/>
        </p:spPr>
      </p:sp>
      <p:sp>
        <p:nvSpPr>
          <p:cNvPr id="32" name="Text 30"/>
          <p:cNvSpPr/>
          <p:nvPr/>
        </p:nvSpPr>
        <p:spPr>
          <a:xfrm>
            <a:off x="13377862" y="3557707"/>
            <a:ext cx="66829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49.66%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7529036" y="3980378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Sneakers</a:t>
            </a:r>
            <a:endParaRPr lang="en-US" sz="1650" dirty="0"/>
          </a:p>
        </p:txBody>
      </p:sp>
      <p:sp>
        <p:nvSpPr>
          <p:cNvPr id="34" name="Shape 32"/>
          <p:cNvSpPr/>
          <p:nvPr/>
        </p:nvSpPr>
        <p:spPr>
          <a:xfrm>
            <a:off x="7529036" y="4667369"/>
            <a:ext cx="5724049" cy="211336"/>
          </a:xfrm>
          <a:prstGeom prst="roundRect">
            <a:avLst>
              <a:gd name="adj" fmla="val 336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7529036" y="4667369"/>
            <a:ext cx="2808684" cy="211336"/>
          </a:xfrm>
          <a:prstGeom prst="roundRect">
            <a:avLst>
              <a:gd name="adj" fmla="val 33610"/>
            </a:avLst>
          </a:prstGeom>
          <a:solidFill>
            <a:srgbClr val="835E54"/>
          </a:solidFill>
          <a:ln/>
        </p:spPr>
      </p:sp>
      <p:sp>
        <p:nvSpPr>
          <p:cNvPr id="36" name="Text 34"/>
          <p:cNvSpPr/>
          <p:nvPr/>
        </p:nvSpPr>
        <p:spPr>
          <a:xfrm>
            <a:off x="13379887" y="4667369"/>
            <a:ext cx="66627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49.07%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529036" y="5090041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Coat</a:t>
            </a:r>
            <a:endParaRPr lang="en-US" sz="1650" dirty="0"/>
          </a:p>
        </p:txBody>
      </p:sp>
      <p:sp>
        <p:nvSpPr>
          <p:cNvPr id="38" name="Shape 36"/>
          <p:cNvSpPr/>
          <p:nvPr/>
        </p:nvSpPr>
        <p:spPr>
          <a:xfrm>
            <a:off x="7529036" y="5777032"/>
            <a:ext cx="5750243" cy="211336"/>
          </a:xfrm>
          <a:prstGeom prst="roundRect">
            <a:avLst>
              <a:gd name="adj" fmla="val 336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529036" y="5777032"/>
            <a:ext cx="2769870" cy="211336"/>
          </a:xfrm>
          <a:prstGeom prst="roundRect">
            <a:avLst>
              <a:gd name="adj" fmla="val 33610"/>
            </a:avLst>
          </a:prstGeom>
          <a:solidFill>
            <a:srgbClr val="835E54"/>
          </a:solidFill>
          <a:ln/>
        </p:spPr>
      </p:sp>
      <p:sp>
        <p:nvSpPr>
          <p:cNvPr id="40" name="Text 38"/>
          <p:cNvSpPr/>
          <p:nvPr/>
        </p:nvSpPr>
        <p:spPr>
          <a:xfrm>
            <a:off x="13406080" y="5777032"/>
            <a:ext cx="64008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48.17%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7529036" y="6199703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Sweater</a:t>
            </a:r>
            <a:endParaRPr lang="en-US" sz="1650" dirty="0"/>
          </a:p>
        </p:txBody>
      </p:sp>
      <p:sp>
        <p:nvSpPr>
          <p:cNvPr id="42" name="Shape 40"/>
          <p:cNvSpPr/>
          <p:nvPr/>
        </p:nvSpPr>
        <p:spPr>
          <a:xfrm>
            <a:off x="7529036" y="6886694"/>
            <a:ext cx="5764292" cy="211336"/>
          </a:xfrm>
          <a:prstGeom prst="roundRect">
            <a:avLst>
              <a:gd name="adj" fmla="val 336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529036" y="6886694"/>
            <a:ext cx="2730460" cy="211336"/>
          </a:xfrm>
          <a:prstGeom prst="roundRect">
            <a:avLst>
              <a:gd name="adj" fmla="val 33610"/>
            </a:avLst>
          </a:prstGeom>
          <a:solidFill>
            <a:srgbClr val="835E54"/>
          </a:solidFill>
          <a:ln/>
        </p:spPr>
      </p:sp>
      <p:sp>
        <p:nvSpPr>
          <p:cNvPr id="44" name="Text 42"/>
          <p:cNvSpPr/>
          <p:nvPr/>
        </p:nvSpPr>
        <p:spPr>
          <a:xfrm>
            <a:off x="13420130" y="6886694"/>
            <a:ext cx="62603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47.37%</a:t>
            </a:r>
            <a:endParaRPr lang="en-US" sz="1650" dirty="0"/>
          </a:p>
        </p:txBody>
      </p:sp>
      <p:sp>
        <p:nvSpPr>
          <p:cNvPr id="45" name="Text 43"/>
          <p:cNvSpPr/>
          <p:nvPr/>
        </p:nvSpPr>
        <p:spPr>
          <a:xfrm>
            <a:off x="7529036" y="7309366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Pants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308"/>
            <a:ext cx="7629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&amp; Loyalty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187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013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91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4957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98852"/>
            <a:ext cx="3859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68927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have a slightly higher average spend ($59.87 vs $59.49) but lower total revenue contribution.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63187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6013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91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4957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98852"/>
            <a:ext cx="3684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68927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&gt;5 purchases are more likely to subscribe (958 Yes vs 2518 No).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93790" y="5012531"/>
            <a:ext cx="35019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2650" dirty="0"/>
          </a:p>
        </p:txBody>
      </p:sp>
      <p:sp>
        <p:nvSpPr>
          <p:cNvPr id="16" name="Shape 12"/>
          <p:cNvSpPr/>
          <p:nvPr/>
        </p:nvSpPr>
        <p:spPr>
          <a:xfrm>
            <a:off x="793790" y="5777984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28224" y="601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28224" y="65028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5216962" y="5777984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5451396" y="601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5451396" y="65028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9640133" y="5777984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9874568" y="601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24" name="Text 20"/>
          <p:cNvSpPr/>
          <p:nvPr/>
        </p:nvSpPr>
        <p:spPr>
          <a:xfrm>
            <a:off x="9874568" y="65028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which age demographics contribute the most revenue.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72691"/>
            <a:ext cx="5725358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Products Per Category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280" y="1621393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most purchased items within the four main categories.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280" y="2178963"/>
            <a:ext cx="6496645" cy="2636639"/>
          </a:xfrm>
          <a:prstGeom prst="roundRect">
            <a:avLst>
              <a:gd name="adj" fmla="val 326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9140" y="2201823"/>
            <a:ext cx="6450925" cy="613886"/>
          </a:xfrm>
          <a:prstGeom prst="roundRect">
            <a:avLst>
              <a:gd name="adj" fmla="val 9533"/>
            </a:avLst>
          </a:prstGeom>
          <a:solidFill>
            <a:srgbClr val="EBE2E0"/>
          </a:solidFill>
          <a:ln/>
        </p:spPr>
      </p:sp>
      <p:sp>
        <p:nvSpPr>
          <p:cNvPr id="6" name="Text 4"/>
          <p:cNvSpPr/>
          <p:nvPr/>
        </p:nvSpPr>
        <p:spPr>
          <a:xfrm>
            <a:off x="3811072" y="2313146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43689" y="3020258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Accessories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43689" y="3462814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(171 orders)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43689" y="3861792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Sunglasses (161 orders)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43689" y="4260771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Belt (161 orders)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17475" y="2178963"/>
            <a:ext cx="6496645" cy="2636639"/>
          </a:xfrm>
          <a:prstGeom prst="roundRect">
            <a:avLst>
              <a:gd name="adj" fmla="val 326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40335" y="2201823"/>
            <a:ext cx="6450925" cy="613886"/>
          </a:xfrm>
          <a:prstGeom prst="roundRect">
            <a:avLst>
              <a:gd name="adj" fmla="val 9533"/>
            </a:avLst>
          </a:prstGeom>
          <a:solidFill>
            <a:srgbClr val="EBE2E0"/>
          </a:solidFill>
          <a:ln/>
        </p:spPr>
      </p:sp>
      <p:sp>
        <p:nvSpPr>
          <p:cNvPr id="13" name="Text 11"/>
          <p:cNvSpPr/>
          <p:nvPr/>
        </p:nvSpPr>
        <p:spPr>
          <a:xfrm>
            <a:off x="10512266" y="2313146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44884" y="3020258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Clothing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4884" y="3462814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(171 orders)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44884" y="3861792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Pants (171 orders)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44884" y="4260771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Shirt (169 orders)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6280" y="5020151"/>
            <a:ext cx="6496645" cy="2636639"/>
          </a:xfrm>
          <a:prstGeom prst="roundRect">
            <a:avLst>
              <a:gd name="adj" fmla="val 326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140" y="5043011"/>
            <a:ext cx="6450925" cy="613886"/>
          </a:xfrm>
          <a:prstGeom prst="roundRect">
            <a:avLst>
              <a:gd name="adj" fmla="val 9533"/>
            </a:avLst>
          </a:prstGeom>
          <a:solidFill>
            <a:srgbClr val="EBE2E0"/>
          </a:solidFill>
          <a:ln/>
        </p:spPr>
      </p:sp>
      <p:sp>
        <p:nvSpPr>
          <p:cNvPr id="20" name="Text 18"/>
          <p:cNvSpPr/>
          <p:nvPr/>
        </p:nvSpPr>
        <p:spPr>
          <a:xfrm>
            <a:off x="3811072" y="5154335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943689" y="5861447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Footwear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43689" y="6304002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(160 orders)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43689" y="6702981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Shoes (150 orders)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43689" y="7101959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 (145 orders)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17475" y="5020151"/>
            <a:ext cx="6496645" cy="2636639"/>
          </a:xfrm>
          <a:prstGeom prst="roundRect">
            <a:avLst>
              <a:gd name="adj" fmla="val 3260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40335" y="5043011"/>
            <a:ext cx="6450925" cy="613886"/>
          </a:xfrm>
          <a:prstGeom prst="roundRect">
            <a:avLst>
              <a:gd name="adj" fmla="val 9533"/>
            </a:avLst>
          </a:prstGeom>
          <a:solidFill>
            <a:srgbClr val="EBE2E0"/>
          </a:solidFill>
          <a:ln/>
        </p:spPr>
      </p:sp>
      <p:sp>
        <p:nvSpPr>
          <p:cNvPr id="27" name="Text 25"/>
          <p:cNvSpPr/>
          <p:nvPr/>
        </p:nvSpPr>
        <p:spPr>
          <a:xfrm>
            <a:off x="10512266" y="5154335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7644884" y="5861447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Outerwear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7644884" y="6304002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 (163 orders)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644884" y="6702981"/>
            <a:ext cx="60418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 (161 orders)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2025-10-17T09:08:29Z</dcterms:created>
  <dcterms:modified xsi:type="dcterms:W3CDTF">2025-10-17T09:08:29Z</dcterms:modified>
</cp:coreProperties>
</file>